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6" r:id="rId6"/>
    <p:sldId id="267" r:id="rId7"/>
    <p:sldId id="270" r:id="rId8"/>
    <p:sldId id="265" r:id="rId9"/>
    <p:sldId id="260" r:id="rId10"/>
    <p:sldId id="268" r:id="rId11"/>
    <p:sldId id="261" r:id="rId12"/>
    <p:sldId id="262" r:id="rId13"/>
    <p:sldId id="263" r:id="rId14"/>
    <p:sldId id="26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sz="4400" u="sng" dirty="0"/>
              <a:t>Participation 0328</a:t>
            </a:r>
            <a:br>
              <a:rPr lang="ar-EG" sz="4400" dirty="0"/>
            </a:br>
            <a:r>
              <a:rPr lang="en-US" sz="4400" dirty="0"/>
              <a:t>K_088</a:t>
            </a:r>
            <a:r>
              <a:rPr lang="ar-EG" sz="4400" dirty="0"/>
              <a:t>_سوار الحج_</a:t>
            </a:r>
            <a:r>
              <a:rPr lang="en-US" sz="4400" dirty="0"/>
              <a:t>Hajj Band</a:t>
            </a:r>
            <a:endParaRPr lang="ar-EG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03" y="0"/>
            <a:ext cx="2880000" cy="128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26" y="-166892"/>
            <a:ext cx="2880000" cy="176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30AAF-7B6C-4FDE-BD64-D9D519F9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096000" y="3927594"/>
            <a:ext cx="4480000" cy="25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59916-21CB-4AF7-A05E-5AB96A73D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000" y="3927594"/>
            <a:ext cx="4480000" cy="25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52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BFD7-1822-4EAD-B1D7-1F8B94A3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Heart Rate (Pulse) Sensor</a:t>
            </a:r>
            <a:br>
              <a:rPr lang="en-US" b="1" dirty="0"/>
            </a:br>
            <a:r>
              <a:rPr lang="en-US" b="1" dirty="0"/>
              <a:t>LE 145</a:t>
            </a:r>
            <a:endParaRPr lang="ar-EG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86491AE-B305-4016-AE19-3ACE9A698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453" y="2557463"/>
            <a:ext cx="4073094" cy="3317875"/>
          </a:xfrm>
        </p:spPr>
      </p:pic>
    </p:spTree>
    <p:extLst>
      <p:ext uri="{BB962C8B-B14F-4D97-AF65-F5344CB8AC3E}">
        <p14:creationId xmlns:p14="http://schemas.microsoft.com/office/powerpoint/2010/main" val="76085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RFID </a:t>
            </a:r>
            <a:r>
              <a:rPr lang="fr-FR" b="1" dirty="0" err="1"/>
              <a:t>Wristbands</a:t>
            </a:r>
            <a:r>
              <a:rPr lang="fr-FR" b="1" dirty="0"/>
              <a:t> 13.56 MHZ   LE 35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cdn.shopify.com/s/files/1/0672/9409/products/rfid_wristband.jpg?v=15032905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17353"/>
          <a:stretch/>
        </p:blipFill>
        <p:spPr bwMode="auto">
          <a:xfrm>
            <a:off x="2895600" y="2210937"/>
            <a:ext cx="5715000" cy="37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5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13.56 </a:t>
            </a:r>
            <a:r>
              <a:rPr lang="en-GB" sz="3600" b="1" dirty="0" err="1"/>
              <a:t>Mhz</a:t>
            </a:r>
            <a:r>
              <a:rPr lang="en-GB" sz="3600" b="1" dirty="0"/>
              <a:t> RFID Reader-Writer Kit   LE 140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https://cdn.shopify.com/s/files/1/0672/9409/products/RFID_Reader_Writer_13.56_large_8ddfd9de-5800-48f5-8659-94e76c0e4b8d.jpg?v=142909886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" b="16750"/>
          <a:stretch/>
        </p:blipFill>
        <p:spPr bwMode="auto">
          <a:xfrm>
            <a:off x="4157662" y="2738511"/>
            <a:ext cx="3600000" cy="273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UNO+WiFi</a:t>
            </a:r>
            <a:r>
              <a:rPr lang="en-GB" dirty="0"/>
              <a:t> R3 ATMEGA328P+ESP8266 Board 	 295.00L.E.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9" name="Picture 3" descr="Thumbnail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90801"/>
            <a:ext cx="4419600" cy="331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6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E067-2692-4D4D-A294-2293D917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ESP-32S Development Board </a:t>
            </a:r>
            <a:r>
              <a:rPr lang="en-US" dirty="0" err="1"/>
              <a:t>WiFi</a:t>
            </a:r>
            <a:r>
              <a:rPr lang="en-US" dirty="0"/>
              <a:t> Bluetooth 	 275. L.E.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BF0D4-8EB4-44E5-A3F4-61BEE7251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029" y="2570922"/>
            <a:ext cx="4387942" cy="3290956"/>
          </a:xfrm>
        </p:spPr>
      </p:pic>
    </p:spTree>
    <p:extLst>
      <p:ext uri="{BB962C8B-B14F-4D97-AF65-F5344CB8AC3E}">
        <p14:creationId xmlns:p14="http://schemas.microsoft.com/office/powerpoint/2010/main" val="133545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Bluetooth Module HC-05 , Serial TTL   "Most Popular“    125 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Thumbnail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3352800"/>
            <a:ext cx="3502025" cy="262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50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85" y="627797"/>
            <a:ext cx="8993722" cy="5621076"/>
          </a:xfrm>
        </p:spPr>
      </p:pic>
    </p:spTree>
    <p:extLst>
      <p:ext uri="{BB962C8B-B14F-4D97-AF65-F5344CB8AC3E}">
        <p14:creationId xmlns:p14="http://schemas.microsoft.com/office/powerpoint/2010/main" val="184349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التحديات محل الدراسة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46" b="12646"/>
          <a:stretch/>
        </p:blipFill>
        <p:spPr>
          <a:xfrm>
            <a:off x="4757900" y="2064832"/>
            <a:ext cx="2880000" cy="2151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297" y="3136400"/>
            <a:ext cx="216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552" y="3167534"/>
            <a:ext cx="2160000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5999" y="4216400"/>
            <a:ext cx="295923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3200" dirty="0"/>
              <a:t>الصحة العامة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932" y="5361953"/>
            <a:ext cx="295923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3200" dirty="0"/>
              <a:t>حلول التواصل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3739" y="5230487"/>
            <a:ext cx="388601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3200" dirty="0"/>
              <a:t>إدارة الحشود والتحكم فى إدارة المرور</a:t>
            </a:r>
          </a:p>
        </p:txBody>
      </p:sp>
    </p:spTree>
    <p:extLst>
      <p:ext uri="{BB962C8B-B14F-4D97-AF65-F5344CB8AC3E}">
        <p14:creationId xmlns:p14="http://schemas.microsoft.com/office/powerpoint/2010/main" val="290667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376643"/>
            <a:ext cx="9601196" cy="1124030"/>
          </a:xfrm>
        </p:spPr>
        <p:txBody>
          <a:bodyPr/>
          <a:lstStyle/>
          <a:p>
            <a:r>
              <a:rPr lang="en-US" dirty="0"/>
              <a:t>System Architecture</a:t>
            </a:r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39" y="4139906"/>
            <a:ext cx="3696182" cy="1225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4" y="2348252"/>
            <a:ext cx="2562225" cy="1781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4" y="679836"/>
            <a:ext cx="2143125" cy="2143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6" y="4579870"/>
            <a:ext cx="2781300" cy="164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63" y="2874044"/>
            <a:ext cx="2857500" cy="16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1282" y="4525328"/>
            <a:ext cx="2781300" cy="16478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19456" y="679835"/>
            <a:ext cx="2143126" cy="2143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9907" y="2901315"/>
            <a:ext cx="2857500" cy="1600200"/>
          </a:xfrm>
          <a:prstGeom prst="rect">
            <a:avLst/>
          </a:prstGeom>
        </p:spPr>
      </p:pic>
      <p:pic>
        <p:nvPicPr>
          <p:cNvPr id="18" name="Picture 2" descr="https://cdn.shopify.com/s/files/1/0672/9409/products/rfid_wristband.jpg?v=150329050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17353"/>
          <a:stretch/>
        </p:blipFill>
        <p:spPr bwMode="auto">
          <a:xfrm>
            <a:off x="4176773" y="5309524"/>
            <a:ext cx="1080000" cy="7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dn.shopify.com/s/files/1/0672/9409/products/rfid_wristband.jpg?v=150329050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17353"/>
          <a:stretch/>
        </p:blipFill>
        <p:spPr bwMode="auto">
          <a:xfrm>
            <a:off x="5555996" y="5309524"/>
            <a:ext cx="1080000" cy="7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cdn.shopify.com/s/files/1/0672/9409/products/rfid_wristband.jpg?v=150329050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17353"/>
          <a:stretch/>
        </p:blipFill>
        <p:spPr bwMode="auto">
          <a:xfrm>
            <a:off x="6933191" y="5295236"/>
            <a:ext cx="1080000" cy="7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9" r="6759" b="7722"/>
          <a:stretch/>
        </p:blipFill>
        <p:spPr>
          <a:xfrm>
            <a:off x="7000871" y="2857431"/>
            <a:ext cx="1245354" cy="1328807"/>
          </a:xfrm>
          <a:prstGeom prst="rect">
            <a:avLst/>
          </a:prstGeo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9" r="6759" b="7722"/>
          <a:stretch/>
        </p:blipFill>
        <p:spPr>
          <a:xfrm flipH="1">
            <a:off x="3905259" y="2912897"/>
            <a:ext cx="1245354" cy="1328807"/>
          </a:xfrm>
          <a:prstGeom prst="rect">
            <a:avLst/>
          </a:prstGeom>
        </p:spPr>
      </p:pic>
      <p:sp>
        <p:nvSpPr>
          <p:cNvPr id="21" name="Cloud 20"/>
          <p:cNvSpPr/>
          <p:nvPr/>
        </p:nvSpPr>
        <p:spPr>
          <a:xfrm>
            <a:off x="3472576" y="1234767"/>
            <a:ext cx="5120766" cy="1446840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Biomedical Data Collection and Analysis</a:t>
            </a:r>
            <a:endParaRPr lang="ar-EG" sz="2400" b="1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899167" y="2353893"/>
            <a:ext cx="355519" cy="6617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8237823" y="2113199"/>
            <a:ext cx="355519" cy="6617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411924" y="2235231"/>
            <a:ext cx="419077" cy="6512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1" idx="1"/>
          </p:cNvCxnSpPr>
          <p:nvPr/>
        </p:nvCxnSpPr>
        <p:spPr>
          <a:xfrm flipH="1" flipV="1">
            <a:off x="6032959" y="2680066"/>
            <a:ext cx="6704" cy="10216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411924" y="2307262"/>
            <a:ext cx="777480" cy="2419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7785529" y="2100463"/>
            <a:ext cx="980851" cy="265230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275954" y="887020"/>
            <a:ext cx="1080150" cy="80204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790291" y="876768"/>
            <a:ext cx="1194079" cy="9096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4412546" y="4090696"/>
            <a:ext cx="28879" cy="131308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6010783" y="4161443"/>
            <a:ext cx="28879" cy="131308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7368311" y="4177505"/>
            <a:ext cx="28879" cy="131308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616973" y="5829300"/>
            <a:ext cx="50993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2400" dirty="0"/>
              <a:t>سوار الحج للمتابعة الطبية لكل حاج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837696" y="2477733"/>
            <a:ext cx="419077" cy="6512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56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413" y="1200146"/>
            <a:ext cx="10163172" cy="4590000"/>
          </a:xfrm>
          <a:solidFill>
            <a:schemeClr val="bg1"/>
          </a:solidFill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ar-EG" dirty="0"/>
              <a:t>سوار الحج يعمل بخاصية </a:t>
            </a:r>
            <a:r>
              <a:rPr lang="en-US" b="1" u="sng" dirty="0">
                <a:solidFill>
                  <a:srgbClr val="FF0000"/>
                </a:solidFill>
              </a:rPr>
              <a:t>RFID</a:t>
            </a:r>
            <a:r>
              <a:rPr lang="ar-EG" dirty="0"/>
              <a:t> ولكل حاج </a:t>
            </a:r>
            <a:r>
              <a:rPr lang="en-US" b="1" u="sng" dirty="0">
                <a:solidFill>
                  <a:srgbClr val="FF0000"/>
                </a:solidFill>
              </a:rPr>
              <a:t>ID</a:t>
            </a:r>
            <a:r>
              <a:rPr lang="en-US" dirty="0"/>
              <a:t> </a:t>
            </a:r>
            <a:r>
              <a:rPr lang="ar-EG" dirty="0"/>
              <a:t> مخصوص.</a:t>
            </a:r>
          </a:p>
          <a:p>
            <a:pPr marL="457200" indent="-457200">
              <a:buFont typeface="+mj-lt"/>
              <a:buAutoNum type="arabicParenR"/>
            </a:pPr>
            <a:r>
              <a:rPr lang="ar-EG" dirty="0"/>
              <a:t>تجمع البيانات الحيوية للحاج من خلال مجسات مثبتة فى هذا </a:t>
            </a:r>
            <a:r>
              <a:rPr lang="ar-EG" b="1" u="sng" dirty="0">
                <a:solidFill>
                  <a:srgbClr val="FF0000"/>
                </a:solidFill>
              </a:rPr>
              <a:t>السوار حول المعصم</a:t>
            </a:r>
            <a:r>
              <a:rPr lang="ar-EG" dirty="0"/>
              <a:t>.</a:t>
            </a:r>
          </a:p>
          <a:p>
            <a:pPr marL="0" indent="0">
              <a:buNone/>
            </a:pPr>
            <a:r>
              <a:rPr lang="ar-EG" dirty="0"/>
              <a:t>	هذه المجسات تخص قياسات طبية </a:t>
            </a:r>
            <a:r>
              <a:rPr lang="ar-EG" b="1" u="sng" dirty="0">
                <a:solidFill>
                  <a:srgbClr val="FF0000"/>
                </a:solidFill>
              </a:rPr>
              <a:t>كقياس الحرارة </a:t>
            </a:r>
            <a:r>
              <a:rPr lang="ar-EG" dirty="0"/>
              <a:t>و</a:t>
            </a:r>
            <a:r>
              <a:rPr lang="ar-EG" b="1" u="sng" dirty="0">
                <a:solidFill>
                  <a:srgbClr val="FF0000"/>
                </a:solidFill>
              </a:rPr>
              <a:t>قياس نبضات القلب</a:t>
            </a:r>
            <a:r>
              <a:rPr lang="ar-EG" dirty="0"/>
              <a:t>... إلخ.</a:t>
            </a:r>
          </a:p>
          <a:p>
            <a:pPr marL="457200" indent="-457200">
              <a:buFont typeface="+mj-lt"/>
              <a:buAutoNum type="arabicParenR" startAt="3"/>
            </a:pPr>
            <a:r>
              <a:rPr lang="ar-EG" dirty="0"/>
              <a:t>تنقل البيانات من خلال خاصية الـ</a:t>
            </a:r>
            <a:r>
              <a:rPr lang="en-US" b="1" u="sng" dirty="0">
                <a:solidFill>
                  <a:srgbClr val="FF0000"/>
                </a:solidFill>
              </a:rPr>
              <a:t>Blue Tooth </a:t>
            </a:r>
            <a:r>
              <a:rPr lang="ar-EG" dirty="0"/>
              <a:t> إلى موبيل الحاج ثم عبر </a:t>
            </a:r>
            <a:r>
              <a:rPr lang="ar-EG" b="1" u="sng" dirty="0">
                <a:solidFill>
                  <a:srgbClr val="FF0000"/>
                </a:solidFill>
              </a:rPr>
              <a:t>تطبيق سوار الحج</a:t>
            </a:r>
            <a:r>
              <a:rPr lang="ar-EG" dirty="0"/>
              <a:t> يُرسَل تقريرعاجل (فى حالة الخطر) إلى القاعدة المركزية ومنها إلى القاعدة الطبية الأقرب لتدخل السريع.</a:t>
            </a:r>
          </a:p>
          <a:p>
            <a:pPr marL="457200" indent="-457200">
              <a:buFont typeface="+mj-lt"/>
              <a:buAutoNum type="arabicParenR" startAt="3"/>
            </a:pPr>
            <a:r>
              <a:rPr lang="ar-EG" dirty="0"/>
              <a:t>يمكن تحديد مكان الحاج والمطوف الخاص به وأقرب نقطة للخدمة الطبية على تطبيق سوار الحج من خلال </a:t>
            </a:r>
            <a:r>
              <a:rPr lang="en-US" b="1" u="sng" dirty="0">
                <a:solidFill>
                  <a:srgbClr val="FF0000"/>
                </a:solidFill>
              </a:rPr>
              <a:t>GPS and Google Maps</a:t>
            </a:r>
            <a:r>
              <a:rPr lang="ar-EG" dirty="0"/>
              <a:t>. </a:t>
            </a:r>
          </a:p>
          <a:p>
            <a:pPr marL="457200" indent="-457200">
              <a:buFont typeface="+mj-lt"/>
              <a:buAutoNum type="arabicParenR" startAt="3"/>
            </a:pPr>
            <a:r>
              <a:rPr lang="ar-EG" b="1" u="sng" dirty="0">
                <a:solidFill>
                  <a:srgbClr val="FF0000"/>
                </a:solidFill>
              </a:rPr>
              <a:t>البيانات يتم تخزينها وتحليلها</a:t>
            </a:r>
            <a:r>
              <a:rPr lang="ar-EG" dirty="0"/>
              <a:t> فى القواعد المركزية من خلال الفرق الطبية للعمل على الحفاظ على سلامة وصحة الحجاج.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67773"/>
            <a:ext cx="9601196" cy="63235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ar-EG" sz="4800" dirty="0">
                <a:solidFill>
                  <a:srgbClr val="FF0000"/>
                </a:solidFill>
              </a:rPr>
              <a:t>مهام منظومة سوار الحج</a:t>
            </a:r>
          </a:p>
        </p:txBody>
      </p:sp>
    </p:spTree>
    <p:extLst>
      <p:ext uri="{BB962C8B-B14F-4D97-AF65-F5344CB8AC3E}">
        <p14:creationId xmlns:p14="http://schemas.microsoft.com/office/powerpoint/2010/main" val="364177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45D7-F29A-412A-906B-031434B7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4484"/>
            <a:ext cx="9601196" cy="51536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Basic Software and Hardware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2561A-5A08-473C-A87C-7DE0E1D4E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79" y="569847"/>
            <a:ext cx="11015011" cy="6195943"/>
          </a:xfrm>
        </p:spPr>
      </p:pic>
    </p:spTree>
    <p:extLst>
      <p:ext uri="{BB962C8B-B14F-4D97-AF65-F5344CB8AC3E}">
        <p14:creationId xmlns:p14="http://schemas.microsoft.com/office/powerpoint/2010/main" val="301896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735D-BD20-473C-9DD9-78988BA9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497798"/>
          </a:xfrm>
        </p:spPr>
        <p:txBody>
          <a:bodyPr>
            <a:normAutofit fontScale="90000"/>
          </a:bodyPr>
          <a:lstStyle/>
          <a:p>
            <a:r>
              <a:rPr lang="en-US" dirty="0"/>
              <a:t>Hardware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22D7F-8ACA-4AD8-A363-4846DD655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3" y="1479930"/>
            <a:ext cx="9465362" cy="5324267"/>
          </a:xfrm>
        </p:spPr>
      </p:pic>
    </p:spTree>
    <p:extLst>
      <p:ext uri="{BB962C8B-B14F-4D97-AF65-F5344CB8AC3E}">
        <p14:creationId xmlns:p14="http://schemas.microsoft.com/office/powerpoint/2010/main" val="181339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43163"/>
            <a:ext cx="9601196" cy="3432705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GB" b="1" dirty="0"/>
              <a:t>Body Temperature Sensor   LE 175</a:t>
            </a:r>
          </a:p>
          <a:p>
            <a:pPr algn="l" rtl="0"/>
            <a:r>
              <a:rPr lang="fr-FR" b="1" dirty="0"/>
              <a:t>RFID </a:t>
            </a:r>
            <a:r>
              <a:rPr lang="fr-FR" b="1" dirty="0" err="1"/>
              <a:t>Wristbands</a:t>
            </a:r>
            <a:r>
              <a:rPr lang="fr-FR" b="1" dirty="0"/>
              <a:t> 13.56 MHZ   LE 35</a:t>
            </a:r>
          </a:p>
          <a:p>
            <a:pPr algn="l" rtl="0"/>
            <a:r>
              <a:rPr lang="en-GB" b="1" dirty="0"/>
              <a:t>13.56 </a:t>
            </a:r>
            <a:r>
              <a:rPr lang="en-GB" b="1" dirty="0" err="1"/>
              <a:t>Mhz</a:t>
            </a:r>
            <a:r>
              <a:rPr lang="en-GB" b="1" dirty="0"/>
              <a:t> RFID Reader-Writer Kit   LE 140</a:t>
            </a:r>
          </a:p>
          <a:p>
            <a:pPr algn="l" rtl="0"/>
            <a:r>
              <a:rPr lang="en-GB" b="1" dirty="0" err="1"/>
              <a:t>UNO+WiFi</a:t>
            </a:r>
            <a:r>
              <a:rPr lang="en-GB" b="1" dirty="0"/>
              <a:t> R3 ATMEGA328P+ESP8266 Board 	 295.00L.E.</a:t>
            </a:r>
          </a:p>
          <a:p>
            <a:pPr algn="l" rtl="0"/>
            <a:r>
              <a:rPr lang="en-GB" b="1" dirty="0"/>
              <a:t> </a:t>
            </a:r>
            <a:r>
              <a:rPr lang="en-US" b="1" dirty="0"/>
              <a:t>Bluetooth Module HC-05 , Serial TTL   "Most Popular“    125 LE</a:t>
            </a:r>
          </a:p>
          <a:p>
            <a:pPr algn="l" rtl="0"/>
            <a:r>
              <a:rPr lang="en-US" b="1" dirty="0"/>
              <a:t>Smart Phone with Android </a:t>
            </a:r>
          </a:p>
          <a:p>
            <a:pPr algn="l" rtl="0"/>
            <a:r>
              <a:rPr lang="en-US" b="1" dirty="0"/>
              <a:t>Computers</a:t>
            </a:r>
            <a:endParaRPr lang="en-GB" b="1" dirty="0"/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9137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Body Temperature Sensor   LE 175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cdn.shopify.com/s/files/1/0672/9409/products/body_temperature_sensor_large_ea03e9d0-8080-4dfc-bbb8-925ead55c0ac.jpg?v=142917954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0" b="18228"/>
          <a:stretch/>
        </p:blipFill>
        <p:spPr bwMode="auto">
          <a:xfrm>
            <a:off x="4067175" y="2556932"/>
            <a:ext cx="3600000" cy="251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6966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3637</TotalTime>
  <Words>137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Garamond</vt:lpstr>
      <vt:lpstr>Times New Roman</vt:lpstr>
      <vt:lpstr>Organic</vt:lpstr>
      <vt:lpstr>Participation 0328 K_088_سوار الحج_Hajj Band</vt:lpstr>
      <vt:lpstr>PowerPoint Presentation</vt:lpstr>
      <vt:lpstr>التحديات محل الدراسة</vt:lpstr>
      <vt:lpstr>System Architecture</vt:lpstr>
      <vt:lpstr>مهام منظومة سوار الحج</vt:lpstr>
      <vt:lpstr>Basic Software and Hardware</vt:lpstr>
      <vt:lpstr>Hardware</vt:lpstr>
      <vt:lpstr>Components</vt:lpstr>
      <vt:lpstr>Body Temperature Sensor   LE 175</vt:lpstr>
      <vt:lpstr>Heart Rate (Pulse) Sensor LE 145</vt:lpstr>
      <vt:lpstr>RFID Wristbands 13.56 MHZ   LE 35</vt:lpstr>
      <vt:lpstr>13.56 Mhz RFID Reader-Writer Kit   LE 140</vt:lpstr>
      <vt:lpstr>UNO+WiFi R3 ATMEGA328P+ESP8266 Board   295.00L.E. </vt:lpstr>
      <vt:lpstr>ESP-32S Development Board WiFi Bluetooth   275. L.E.</vt:lpstr>
      <vt:lpstr>Bluetooth Module HC-05 , Serial TTL   "Most Popular“    125 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سوار الحج</dc:title>
  <dc:creator>toshiba</dc:creator>
  <cp:lastModifiedBy>toshiba</cp:lastModifiedBy>
  <cp:revision>28</cp:revision>
  <dcterms:created xsi:type="dcterms:W3CDTF">2018-07-26T21:14:32Z</dcterms:created>
  <dcterms:modified xsi:type="dcterms:W3CDTF">2018-08-02T17:27:09Z</dcterms:modified>
</cp:coreProperties>
</file>